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8" r:id="rId8"/>
    <p:sldId id="263" r:id="rId9"/>
    <p:sldId id="269" r:id="rId10"/>
    <p:sldId id="270" r:id="rId11"/>
    <p:sldId id="271" r:id="rId12"/>
    <p:sldId id="265" r:id="rId13"/>
    <p:sldId id="272" r:id="rId14"/>
    <p:sldId id="266" r:id="rId15"/>
    <p:sldId id="273" r:id="rId16"/>
    <p:sldId id="267" r:id="rId17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3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hte verbindingslijn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Titel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>
            <a:noAutofit/>
          </a:bodyPr>
          <a:lstStyle>
            <a:lvl1pPr algn="r">
              <a:defRPr sz="4200" b="1"/>
            </a:lvl1pPr>
            <a:extLst/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25" name="Ondertitel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nl-NL" smtClean="0"/>
              <a:t>Klik om het opmaakprofiel van de modelondertitel te bewerken</a:t>
            </a:r>
            <a:endParaRPr lang="en-US"/>
          </a:p>
        </p:txBody>
      </p:sp>
      <p:sp>
        <p:nvSpPr>
          <p:cNvPr id="6" name="Tijdelijke aanduiding voor datum 30"/>
          <p:cNvSpPr>
            <a:spLocks noGrp="1"/>
          </p:cNvSpPr>
          <p:nvPr>
            <p:ph type="dt" sz="half" idx="10"/>
          </p:nvPr>
        </p:nvSpPr>
        <p:spPr>
          <a:xfrm>
            <a:off x="5870575" y="6557963"/>
            <a:ext cx="2003425" cy="22701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1DD4DFDD-CEC3-40C4-BDF3-FBB0209C5C01}" type="datetimeFigureOut">
              <a:rPr lang="nl-NL"/>
              <a:pPr>
                <a:defRPr/>
              </a:pPr>
              <a:t>13-6-2011</a:t>
            </a:fld>
            <a:endParaRPr lang="nl-NL"/>
          </a:p>
        </p:txBody>
      </p:sp>
      <p:sp>
        <p:nvSpPr>
          <p:cNvPr id="7" name="Tijdelijke aanduiding voor voettekst 17"/>
          <p:cNvSpPr>
            <a:spLocks noGrp="1"/>
          </p:cNvSpPr>
          <p:nvPr>
            <p:ph type="ftr" sz="quarter" idx="11"/>
          </p:nvPr>
        </p:nvSpPr>
        <p:spPr>
          <a:xfrm>
            <a:off x="2819400" y="6557963"/>
            <a:ext cx="2927350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nl-NL"/>
          </a:p>
        </p:txBody>
      </p:sp>
      <p:sp>
        <p:nvSpPr>
          <p:cNvPr id="8" name="Tijdelijke aanduiding voor dianummer 28"/>
          <p:cNvSpPr>
            <a:spLocks noGrp="1"/>
          </p:cNvSpPr>
          <p:nvPr>
            <p:ph type="sldNum" sz="quarter" idx="12"/>
          </p:nvPr>
        </p:nvSpPr>
        <p:spPr>
          <a:xfrm>
            <a:off x="7880350" y="6556375"/>
            <a:ext cx="588963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3ABDB081-150F-4DF5-813B-B159AB535D9A}" type="slidenum">
              <a:rPr lang="nl-NL"/>
              <a:pPr>
                <a:defRPr/>
              </a:pPr>
              <a:t>‹Nº›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ijdelijke aanduiding voor datum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1B26ED-20E1-487E-8962-CF6A34A68E38}" type="datetimeFigureOut">
              <a:rPr lang="nl-NL"/>
              <a:pPr>
                <a:defRPr/>
              </a:pPr>
              <a:t>13-6-2011</a:t>
            </a:fld>
            <a:endParaRPr lang="nl-NL"/>
          </a:p>
        </p:txBody>
      </p:sp>
      <p:sp>
        <p:nvSpPr>
          <p:cNvPr id="5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9F1A83-CA08-48D4-BC4F-6FA164932DFD}" type="slidenum">
              <a:rPr lang="nl-NL"/>
              <a:pPr>
                <a:defRPr/>
              </a:pPr>
              <a:t>‹Nº›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4243388" y="6557963"/>
            <a:ext cx="2001837" cy="227012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8EF0934-0068-444B-AA32-824CB21DF7DE}" type="datetimeFigureOut">
              <a:rPr lang="nl-NL"/>
              <a:pPr>
                <a:defRPr/>
              </a:pPr>
              <a:t>13-6-2011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457200" y="6556375"/>
            <a:ext cx="3657600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254750" y="6553200"/>
            <a:ext cx="587375" cy="228600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A34BA081-032F-4D50-8300-C38591CB9718}" type="slidenum">
              <a:rPr lang="nl-NL"/>
              <a:pPr>
                <a:defRPr/>
              </a:pPr>
              <a:t>‹Nº›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ijdelijke aanduiding voor datum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A56A2D-7A9A-43C2-B7AC-7176A77536F3}" type="datetimeFigureOut">
              <a:rPr lang="nl-NL"/>
              <a:pPr>
                <a:defRPr/>
              </a:pPr>
              <a:t>13-6-2011</a:t>
            </a:fld>
            <a:endParaRPr lang="nl-NL"/>
          </a:p>
        </p:txBody>
      </p:sp>
      <p:sp>
        <p:nvSpPr>
          <p:cNvPr id="5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077571-B86E-4DB8-A418-6E80E89D695C}" type="slidenum">
              <a:rPr lang="nl-NL"/>
              <a:pPr>
                <a:defRPr/>
              </a:pPr>
              <a:t>‹Nº›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anchor="t"/>
          <a:lstStyle>
            <a:lvl1pPr algn="r">
              <a:buNone/>
              <a:defRPr sz="4200" b="1" cap="all"/>
            </a:lvl1pPr>
            <a:extLst/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4724400" y="6556375"/>
            <a:ext cx="2001838" cy="227013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FB6BF5E8-4BAC-4E41-9BDF-5ACD7894CBDB}" type="datetimeFigureOut">
              <a:rPr lang="nl-NL"/>
              <a:pPr>
                <a:defRPr/>
              </a:pPr>
              <a:t>13-6-2011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1735138" y="6556375"/>
            <a:ext cx="2895600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734175" y="6554788"/>
            <a:ext cx="587375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B8790DA-E907-4667-B173-3AB488539301}" type="slidenum">
              <a:rPr lang="nl-NL"/>
              <a:pPr>
                <a:defRPr/>
              </a:pPr>
              <a:t>‹Nº›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5" name="Tijdelijke aanduiding voor datum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E415F-B2D0-4986-B761-2C7D133C7577}" type="datetimeFigureOut">
              <a:rPr lang="nl-NL"/>
              <a:pPr>
                <a:defRPr/>
              </a:pPr>
              <a:t>13-6-2011</a:t>
            </a:fld>
            <a:endParaRPr lang="nl-NL"/>
          </a:p>
        </p:txBody>
      </p:sp>
      <p:sp>
        <p:nvSpPr>
          <p:cNvPr id="6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9D26A2-555E-4F0A-B500-88BAB618D865}" type="slidenum">
              <a:rPr lang="nl-NL"/>
              <a:pPr>
                <a:defRPr/>
              </a:pPr>
              <a:t>‹Nº›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7" name="Tijdelijke aanduiding voor datum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58FDE7-F1EE-4681-92B7-0E132608DF32}" type="datetimeFigureOut">
              <a:rPr lang="nl-NL"/>
              <a:pPr>
                <a:defRPr/>
              </a:pPr>
              <a:t>13-6-2011</a:t>
            </a:fld>
            <a:endParaRPr lang="nl-NL"/>
          </a:p>
        </p:txBody>
      </p:sp>
      <p:sp>
        <p:nvSpPr>
          <p:cNvPr id="8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Tijdelijke aanduiding voor dianumm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D77DEE-9B9C-4981-9613-DF27F8A86BFD}" type="slidenum">
              <a:rPr lang="nl-NL"/>
              <a:pPr>
                <a:defRPr/>
              </a:pPr>
              <a:t>‹Nº›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datum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0507C7-6B59-4B27-8131-F379A6BF6E96}" type="datetimeFigureOut">
              <a:rPr lang="nl-NL"/>
              <a:pPr>
                <a:defRPr/>
              </a:pPr>
              <a:t>13-6-2011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Tijdelijke aanduiding voor dianumm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D63450-C480-4E35-A380-C5C4D58D08C3}" type="slidenum">
              <a:rPr lang="nl-NL"/>
              <a:pPr>
                <a:defRPr/>
              </a:pPr>
              <a:t>‹Nº›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650734-5CD6-41E9-BF7F-6B3289593FAE}" type="datetimeFigureOut">
              <a:rPr lang="nl-NL"/>
              <a:pPr>
                <a:defRPr/>
              </a:pPr>
              <a:t>13-6-2011</a:t>
            </a:fld>
            <a:endParaRPr lang="nl-NL"/>
          </a:p>
        </p:txBody>
      </p:sp>
      <p:sp>
        <p:nvSpPr>
          <p:cNvPr id="3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Tijdelijke aanduiding voor dianumm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03623A-9097-4A12-A19F-58B19895BA19}" type="slidenum">
              <a:rPr lang="nl-NL"/>
              <a:pPr>
                <a:defRPr/>
              </a:pPr>
              <a:t>‹Nº›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lIns="45720" tIns="0" rIns="0" bIns="0" spcCol="0" rtlCol="0" fromWordArt="0" forceAA="0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5" name="Tijdelijke aanduiding voor datum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66EB81-703C-42F6-B9B7-4D032BFFC3ED}" type="datetimeFigureOut">
              <a:rPr lang="nl-NL"/>
              <a:pPr>
                <a:defRPr/>
              </a:pPr>
              <a:t>13-6-2011</a:t>
            </a:fld>
            <a:endParaRPr lang="nl-NL"/>
          </a:p>
        </p:txBody>
      </p:sp>
      <p:sp>
        <p:nvSpPr>
          <p:cNvPr id="6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93D855-FBF9-4AEF-8672-5F7354C6D1F0}" type="slidenum">
              <a:rPr lang="nl-NL"/>
              <a:pPr>
                <a:defRPr/>
              </a:pPr>
              <a:t>‹Nº›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7"/>
          <p:cNvSpPr/>
          <p:nvPr/>
        </p:nvSpPr>
        <p:spPr>
          <a:xfrm rot="21240000">
            <a:off x="598488" y="1004888"/>
            <a:ext cx="4319587" cy="4311650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hthoek 8"/>
          <p:cNvSpPr/>
          <p:nvPr/>
        </p:nvSpPr>
        <p:spPr>
          <a:xfrm rot="21420000">
            <a:off x="596900" y="998538"/>
            <a:ext cx="4319588" cy="4313237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lIns="82296" tIns="0" rIns="0" bIns="0" spcCol="0" rtlCol="0" fromWordArt="0" forceAA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0" name="Tijdelijke aanduiding voor afbeelding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nl-NL" noProof="0" smtClean="0"/>
              <a:t>Klik op het pictogram als u een afbeelding wilt toevoegen</a:t>
            </a:r>
            <a:endParaRPr lang="en-US" noProof="0" dirty="0"/>
          </a:p>
        </p:txBody>
      </p:sp>
      <p:sp>
        <p:nvSpPr>
          <p:cNvPr id="7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BEB739D-547B-4C4F-BBC6-D42C409691D3}" type="datetimeFigureOut">
              <a:rPr lang="nl-NL"/>
              <a:pPr>
                <a:defRPr/>
              </a:pPr>
              <a:t>13-6-2011</a:t>
            </a:fld>
            <a:endParaRPr lang="nl-NL"/>
          </a:p>
        </p:txBody>
      </p:sp>
      <p:sp>
        <p:nvSpPr>
          <p:cNvPr id="8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nl-NL"/>
          </a:p>
        </p:txBody>
      </p:sp>
      <p:sp>
        <p:nvSpPr>
          <p:cNvPr id="9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6205D31-5671-4466-AECD-656FA8606E17}" type="slidenum">
              <a:rPr lang="nl-NL"/>
              <a:pPr>
                <a:defRPr/>
              </a:pPr>
              <a:t>‹Nº›</a:t>
            </a:fld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Tijdelijke aanduiding voor titel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1030" name="Tijdelijke aanduiding voor tekst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smtClean="0"/>
          </a:p>
        </p:txBody>
      </p:sp>
      <p:sp>
        <p:nvSpPr>
          <p:cNvPr id="27" name="Tijdelijke aanduiding voor datum 26"/>
          <p:cNvSpPr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F324D748-E7AE-4237-B329-726F0262EAE2}" type="datetimeFigureOut">
              <a:rPr lang="nl-NL"/>
              <a:pPr>
                <a:defRPr/>
              </a:pPr>
              <a:t>13-6-2011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nl-NL"/>
          </a:p>
        </p:txBody>
      </p:sp>
      <p:sp>
        <p:nvSpPr>
          <p:cNvPr id="16" name="Tijdelijke aanduiding voor dianummer 15"/>
          <p:cNvSpPr>
            <a:spLocks noGrp="1"/>
          </p:cNvSpPr>
          <p:nvPr>
            <p:ph type="sldNum" sz="quarter" idx="4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 smtClean="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37432206-ED1C-4A4A-84BF-80757191F959}" type="slidenum">
              <a:rPr lang="nl-NL"/>
              <a:pPr>
                <a:defRPr/>
              </a:pPr>
              <a:t>‹Nº›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3" r:id="rId2"/>
    <p:sldLayoutId id="2147483685" r:id="rId3"/>
    <p:sldLayoutId id="2147483682" r:id="rId4"/>
    <p:sldLayoutId id="2147483681" r:id="rId5"/>
    <p:sldLayoutId id="2147483680" r:id="rId6"/>
    <p:sldLayoutId id="2147483679" r:id="rId7"/>
    <p:sldLayoutId id="2147483678" r:id="rId8"/>
    <p:sldLayoutId id="2147483686" r:id="rId9"/>
    <p:sldLayoutId id="2147483677" r:id="rId10"/>
    <p:sldLayoutId id="2147483687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800" b="1" kern="1200" cap="all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  <a:extLst/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fontAlgn="base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"/>
        <a:defRPr sz="2300" kern="1200">
          <a:solidFill>
            <a:srgbClr val="6C6C6C"/>
          </a:solidFill>
          <a:latin typeface="+mn-lt"/>
          <a:ea typeface="+mn-ea"/>
          <a:cs typeface="+mn-cs"/>
        </a:defRPr>
      </a:lvl2pPr>
      <a:lvl3pPr marL="7588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228600" algn="l" rtl="0" fontAlgn="base"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"/>
        <a:defRPr sz="2000" kern="1200">
          <a:solidFill>
            <a:srgbClr val="6C6C6C"/>
          </a:solidFill>
          <a:latin typeface="+mn-lt"/>
          <a:ea typeface="+mn-ea"/>
          <a:cs typeface="+mn-cs"/>
        </a:defRPr>
      </a:lvl4pPr>
      <a:lvl5pPr marL="12795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836712"/>
            <a:ext cx="7772400" cy="1470025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sz="5400" dirty="0" smtClean="0"/>
              <a:t>Understanding Teenagers</a:t>
            </a:r>
            <a:endParaRPr lang="nl-NL" sz="5400" dirty="0"/>
          </a:p>
        </p:txBody>
      </p:sp>
      <p:sp>
        <p:nvSpPr>
          <p:cNvPr id="13314" name="Ondertitel 2"/>
          <p:cNvSpPr>
            <a:spLocks noGrp="1"/>
          </p:cNvSpPr>
          <p:nvPr>
            <p:ph type="subTitle" idx="1"/>
          </p:nvPr>
        </p:nvSpPr>
        <p:spPr>
          <a:xfrm>
            <a:off x="1371600" y="2492375"/>
            <a:ext cx="6400800" cy="3146425"/>
          </a:xfrm>
        </p:spPr>
        <p:txBody>
          <a:bodyPr/>
          <a:lstStyle/>
          <a:p>
            <a:r>
              <a:rPr lang="en-GB" smtClean="0"/>
              <a:t>Jannie Schattefor</a:t>
            </a:r>
            <a:endParaRPr lang="nl-NL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/>
              <a:t>What can we do about negative behaviour?</a:t>
            </a:r>
            <a:endParaRPr lang="nl-NL" dirty="0"/>
          </a:p>
        </p:txBody>
      </p:sp>
      <p:sp>
        <p:nvSpPr>
          <p:cNvPr id="22530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en-GB" u="sng" smtClean="0"/>
              <a:t>Teacher’s attitude:</a:t>
            </a:r>
            <a:endParaRPr lang="en-GB" smtClean="0"/>
          </a:p>
          <a:p>
            <a:pPr>
              <a:buFontTx/>
              <a:buChar char="-"/>
            </a:pPr>
            <a:r>
              <a:rPr lang="en-GB" smtClean="0"/>
              <a:t>Use r _ _ _ _ _ _ _ _ _  l _ _ _ _ _ _ _ (e.g. please, thank you) and don’t s _ _ _ _ _ </a:t>
            </a:r>
            <a:r>
              <a:rPr lang="en-GB" smtClean="0">
                <a:sym typeface="Wingdings" pitchFamily="2" charset="2"/>
              </a:rPr>
              <a:t> positive example for mutual respect</a:t>
            </a:r>
          </a:p>
          <a:p>
            <a:pPr>
              <a:buFontTx/>
              <a:buChar char="-"/>
            </a:pPr>
            <a:r>
              <a:rPr lang="en-GB" smtClean="0">
                <a:sym typeface="Wingdings" pitchFamily="2" charset="2"/>
              </a:rPr>
              <a:t>Be firm but fair  this will i _ _ _ _ _ _ _      t _ _ _ _ and r _ _ _ _ _ _ from students</a:t>
            </a:r>
          </a:p>
          <a:p>
            <a:pPr>
              <a:buFontTx/>
              <a:buChar char="-"/>
            </a:pPr>
            <a:r>
              <a:rPr lang="en-GB" smtClean="0"/>
              <a:t>Don’t a _ _ _ _ or get into d _ _ _ _ _ _ _ _ _; stay calm and repeat your request</a:t>
            </a:r>
          </a:p>
          <a:p>
            <a:pPr>
              <a:buFontTx/>
              <a:buChar char="-"/>
            </a:pPr>
            <a:r>
              <a:rPr lang="en-GB" smtClean="0"/>
              <a:t>Praise _ _ _ _   _ _ _ _ _ _ _ _ _ </a:t>
            </a:r>
          </a:p>
          <a:p>
            <a:pPr>
              <a:buFontTx/>
              <a:buChar char="-"/>
            </a:pPr>
            <a:r>
              <a:rPr lang="en-GB" b="1" smtClean="0"/>
              <a:t>Don’t take it personally!</a:t>
            </a:r>
          </a:p>
          <a:p>
            <a:endParaRPr lang="nl-NL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/>
              <a:t>What can we do about negative </a:t>
            </a:r>
            <a:r>
              <a:rPr lang="en-GB" dirty="0" err="1" smtClean="0"/>
              <a:t>behaviuor</a:t>
            </a:r>
            <a:r>
              <a:rPr lang="en-GB" dirty="0" smtClean="0"/>
              <a:t>?</a:t>
            </a:r>
            <a:endParaRPr lang="nl-NL" dirty="0"/>
          </a:p>
        </p:txBody>
      </p:sp>
      <p:sp>
        <p:nvSpPr>
          <p:cNvPr id="23554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en-GB" u="sng" smtClean="0"/>
              <a:t>Teacher’s attitude:</a:t>
            </a:r>
            <a:endParaRPr lang="en-GB" smtClean="0"/>
          </a:p>
          <a:p>
            <a:pPr>
              <a:buFontTx/>
              <a:buChar char="-"/>
            </a:pPr>
            <a:r>
              <a:rPr lang="en-GB" smtClean="0"/>
              <a:t>Use respectful language (e.g. please, thank you) and don’t scream </a:t>
            </a:r>
            <a:r>
              <a:rPr lang="en-GB" smtClean="0">
                <a:sym typeface="Wingdings" pitchFamily="2" charset="2"/>
              </a:rPr>
              <a:t> positive example for mutual respect</a:t>
            </a:r>
          </a:p>
          <a:p>
            <a:pPr>
              <a:buFontTx/>
              <a:buChar char="-"/>
            </a:pPr>
            <a:r>
              <a:rPr lang="en-GB" smtClean="0">
                <a:sym typeface="Wingdings" pitchFamily="2" charset="2"/>
              </a:rPr>
              <a:t>Be firm but fair  this will increase trust and respect from students</a:t>
            </a:r>
          </a:p>
          <a:p>
            <a:pPr>
              <a:buFontTx/>
              <a:buChar char="-"/>
            </a:pPr>
            <a:r>
              <a:rPr lang="en-GB" smtClean="0"/>
              <a:t>Don’t argue or get into discussions; stay calm and repeat your request</a:t>
            </a:r>
          </a:p>
          <a:p>
            <a:pPr>
              <a:buFontTx/>
              <a:buChar char="-"/>
            </a:pPr>
            <a:r>
              <a:rPr lang="en-GB" smtClean="0"/>
              <a:t>Praise good behaviour</a:t>
            </a:r>
          </a:p>
          <a:p>
            <a:pPr>
              <a:buFontTx/>
              <a:buChar char="-"/>
            </a:pPr>
            <a:r>
              <a:rPr lang="en-GB" b="1" smtClean="0"/>
              <a:t>Don’t take it personally!</a:t>
            </a:r>
          </a:p>
          <a:p>
            <a:pPr>
              <a:buFontTx/>
              <a:buChar char="-"/>
            </a:pPr>
            <a:endParaRPr lang="nl-NL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/>
              <a:t>What can we do about negative behaviour?</a:t>
            </a:r>
            <a:endParaRPr lang="nl-NL" dirty="0"/>
          </a:p>
        </p:txBody>
      </p:sp>
      <p:sp>
        <p:nvSpPr>
          <p:cNvPr id="24578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en-GB" u="sng" smtClean="0"/>
              <a:t>Students’ interest:</a:t>
            </a:r>
            <a:endParaRPr lang="en-GB" smtClean="0"/>
          </a:p>
          <a:p>
            <a:pPr>
              <a:buFontTx/>
              <a:buChar char="-"/>
            </a:pPr>
            <a:r>
              <a:rPr lang="en-GB" smtClean="0"/>
              <a:t>Discuss the question: “_ _ _   _ _ _ _ _ English?”</a:t>
            </a:r>
          </a:p>
          <a:p>
            <a:pPr>
              <a:buFontTx/>
              <a:buChar char="-"/>
            </a:pPr>
            <a:r>
              <a:rPr lang="en-GB" smtClean="0"/>
              <a:t>Try to find topics that interest and challenge the students </a:t>
            </a:r>
            <a:r>
              <a:rPr lang="en-GB" smtClean="0">
                <a:sym typeface="Wingdings" pitchFamily="2" charset="2"/>
              </a:rPr>
              <a:t> students become disruptive when they’re b _ _ _ _  or un_ _ _ _ _ _ _ _ </a:t>
            </a:r>
          </a:p>
          <a:p>
            <a:pPr>
              <a:buFont typeface="Wingdings 2" pitchFamily="18" charset="2"/>
              <a:buNone/>
            </a:pPr>
            <a:endParaRPr lang="nl-NL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/>
              <a:t>What can we do about negative behaviour?</a:t>
            </a:r>
            <a:endParaRPr lang="nl-NL" dirty="0"/>
          </a:p>
        </p:txBody>
      </p:sp>
      <p:sp>
        <p:nvSpPr>
          <p:cNvPr id="25602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en-GB" u="sng" smtClean="0"/>
              <a:t>Students’ interest:</a:t>
            </a:r>
            <a:endParaRPr lang="en-GB" smtClean="0"/>
          </a:p>
          <a:p>
            <a:pPr>
              <a:buFontTx/>
              <a:buChar char="-"/>
            </a:pPr>
            <a:r>
              <a:rPr lang="en-GB" smtClean="0"/>
              <a:t>Discuss the question: “Why learn English?”</a:t>
            </a:r>
          </a:p>
          <a:p>
            <a:pPr>
              <a:buFontTx/>
              <a:buChar char="-"/>
            </a:pPr>
            <a:r>
              <a:rPr lang="en-GB" smtClean="0"/>
              <a:t>Try to find topics that interest and challenge the students </a:t>
            </a:r>
            <a:r>
              <a:rPr lang="en-GB" smtClean="0">
                <a:sym typeface="Wingdings" pitchFamily="2" charset="2"/>
              </a:rPr>
              <a:t> students become disruptive when they’re bored or unengaged</a:t>
            </a:r>
          </a:p>
          <a:p>
            <a:pPr>
              <a:buFontTx/>
              <a:buChar char="-"/>
            </a:pPr>
            <a:endParaRPr lang="en-GB" smtClean="0">
              <a:sym typeface="Wingdings" pitchFamily="2" charset="2"/>
            </a:endParaRPr>
          </a:p>
          <a:p>
            <a:pPr>
              <a:buFont typeface="Wingdings 2" pitchFamily="18" charset="2"/>
              <a:buNone/>
            </a:pPr>
            <a:r>
              <a:rPr lang="en-GB" smtClean="0">
                <a:sym typeface="Wingdings" pitchFamily="2" charset="2"/>
              </a:rPr>
              <a:t>What are interesting topics?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/>
              <a:t>What can we do about negative behaviour?</a:t>
            </a:r>
            <a:endParaRPr lang="nl-NL" dirty="0"/>
          </a:p>
        </p:txBody>
      </p:sp>
      <p:sp>
        <p:nvSpPr>
          <p:cNvPr id="26626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en-GB" u="sng" smtClean="0"/>
              <a:t>Disruptive students</a:t>
            </a:r>
            <a:endParaRPr lang="en-GB" smtClean="0"/>
          </a:p>
          <a:p>
            <a:pPr>
              <a:buFontTx/>
              <a:buChar char="-"/>
            </a:pPr>
            <a:r>
              <a:rPr lang="en-GB" smtClean="0"/>
              <a:t>M _ _ _  disruptive students a _ _ _ from the g _ _ _ _</a:t>
            </a:r>
          </a:p>
          <a:p>
            <a:pPr>
              <a:buFontTx/>
              <a:buChar char="-"/>
            </a:pPr>
            <a:r>
              <a:rPr lang="en-GB" smtClean="0"/>
              <a:t>If students are  _ _ _ _   _ _ _ _ _ _ _ _ _ _: let them speak to the d _ _ _ _ _ _ _  or speak to their p _ _ _ _ _ _</a:t>
            </a:r>
          </a:p>
          <a:p>
            <a:pPr>
              <a:buFontTx/>
              <a:buChar char="-"/>
            </a:pPr>
            <a:r>
              <a:rPr lang="en-GB" smtClean="0"/>
              <a:t>D _ _ _ _ _ _ _ all situations of misbehaviour</a:t>
            </a:r>
          </a:p>
          <a:p>
            <a:pPr>
              <a:buFontTx/>
              <a:buChar char="-"/>
            </a:pPr>
            <a:r>
              <a:rPr lang="en-GB" smtClean="0"/>
              <a:t>Talk to the disruptive student p_ _ _ _ _ _ _ _ after class</a:t>
            </a:r>
            <a:endParaRPr lang="nl-NL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/>
              <a:t>What can we do about negative behaviour?</a:t>
            </a:r>
            <a:endParaRPr lang="nl-NL" dirty="0"/>
          </a:p>
        </p:txBody>
      </p:sp>
      <p:sp>
        <p:nvSpPr>
          <p:cNvPr id="27650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en-GB" u="sng" smtClean="0"/>
              <a:t>Disruptive students</a:t>
            </a:r>
            <a:endParaRPr lang="en-GB" smtClean="0"/>
          </a:p>
          <a:p>
            <a:pPr>
              <a:buFontTx/>
              <a:buChar char="-"/>
            </a:pPr>
            <a:r>
              <a:rPr lang="en-GB" smtClean="0"/>
              <a:t>Move disruptive students away from the group</a:t>
            </a:r>
          </a:p>
          <a:p>
            <a:pPr>
              <a:buFontTx/>
              <a:buChar char="-"/>
            </a:pPr>
            <a:r>
              <a:rPr lang="en-GB" smtClean="0"/>
              <a:t>If students are very disruptive: let them speak to the director or speak to their parents</a:t>
            </a:r>
          </a:p>
          <a:p>
            <a:pPr>
              <a:buFontTx/>
              <a:buChar char="-"/>
            </a:pPr>
            <a:r>
              <a:rPr lang="en-GB" smtClean="0"/>
              <a:t>Document all situations of misbehaviour </a:t>
            </a:r>
            <a:r>
              <a:rPr lang="en-GB" smtClean="0">
                <a:sym typeface="Wingdings" pitchFamily="2" charset="2"/>
              </a:rPr>
              <a:t></a:t>
            </a:r>
            <a:r>
              <a:rPr lang="en-GB" smtClean="0"/>
              <a:t>to use in conversations with parents or director</a:t>
            </a:r>
          </a:p>
          <a:p>
            <a:pPr>
              <a:buFontTx/>
              <a:buChar char="-"/>
            </a:pPr>
            <a:r>
              <a:rPr lang="en-GB" smtClean="0"/>
              <a:t>Talk to the disruptive student privately, after class </a:t>
            </a:r>
            <a:r>
              <a:rPr lang="en-GB" smtClean="0">
                <a:sym typeface="Wingdings" pitchFamily="2" charset="2"/>
              </a:rPr>
              <a:t> there might be a specific problem; a private talk can raise student’s faith in you</a:t>
            </a:r>
            <a:endParaRPr lang="nl-NL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/>
              <a:t>share problems/experiences</a:t>
            </a:r>
            <a:endParaRPr lang="nl-NL" dirty="0"/>
          </a:p>
        </p:txBody>
      </p:sp>
      <p:sp>
        <p:nvSpPr>
          <p:cNvPr id="28674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endParaRPr lang="es-ES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/>
              <a:t>Understanding Teenagers:</a:t>
            </a:r>
            <a:endParaRPr lang="nl-NL" dirty="0"/>
          </a:p>
        </p:txBody>
      </p:sp>
      <p:sp>
        <p:nvSpPr>
          <p:cNvPr id="14338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en-GB" smtClean="0"/>
              <a:t>- Theory: physical and cognitive development</a:t>
            </a:r>
          </a:p>
          <a:p>
            <a:pPr>
              <a:buFont typeface="Wingdings 2" pitchFamily="18" charset="2"/>
              <a:buNone/>
            </a:pPr>
            <a:r>
              <a:rPr lang="en-GB" smtClean="0"/>
              <a:t>- Common problems/experiences</a:t>
            </a:r>
          </a:p>
          <a:p>
            <a:pPr>
              <a:buFont typeface="Wingdings 2" pitchFamily="18" charset="2"/>
              <a:buNone/>
            </a:pPr>
            <a:r>
              <a:rPr lang="en-GB" smtClean="0"/>
              <a:t>- What can we do about negative behaviour?</a:t>
            </a:r>
          </a:p>
          <a:p>
            <a:pPr>
              <a:buFont typeface="Wingdings 2" pitchFamily="18" charset="2"/>
              <a:buNone/>
            </a:pPr>
            <a:r>
              <a:rPr lang="en-GB" smtClean="0"/>
              <a:t>	* Rules &amp; structure</a:t>
            </a:r>
          </a:p>
          <a:p>
            <a:pPr>
              <a:buFont typeface="Wingdings 2" pitchFamily="18" charset="2"/>
              <a:buNone/>
            </a:pPr>
            <a:r>
              <a:rPr lang="en-GB" smtClean="0"/>
              <a:t>	* Environment</a:t>
            </a:r>
          </a:p>
          <a:p>
            <a:pPr>
              <a:buFont typeface="Wingdings 2" pitchFamily="18" charset="2"/>
              <a:buNone/>
            </a:pPr>
            <a:r>
              <a:rPr lang="en-GB" smtClean="0"/>
              <a:t>	* Teacher’s attitude</a:t>
            </a:r>
          </a:p>
          <a:p>
            <a:pPr>
              <a:buFont typeface="Wingdings 2" pitchFamily="18" charset="2"/>
              <a:buNone/>
            </a:pPr>
            <a:r>
              <a:rPr lang="en-GB" smtClean="0"/>
              <a:t>	* Students’ interest</a:t>
            </a:r>
          </a:p>
          <a:p>
            <a:pPr>
              <a:buFont typeface="Wingdings 2" pitchFamily="18" charset="2"/>
              <a:buNone/>
            </a:pPr>
            <a:r>
              <a:rPr lang="en-GB" smtClean="0"/>
              <a:t>	* Disruptive students</a:t>
            </a:r>
          </a:p>
          <a:p>
            <a:pPr>
              <a:buFont typeface="Wingdings 2" pitchFamily="18" charset="2"/>
              <a:buNone/>
            </a:pPr>
            <a:r>
              <a:rPr lang="en-GB" smtClean="0"/>
              <a:t>- Share problems/experiences</a:t>
            </a:r>
            <a:endParaRPr lang="nl-NL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/>
              <a:t>Theory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274320" indent="-274320" fontAlgn="auto">
              <a:spcAft>
                <a:spcPts val="0"/>
              </a:spcAft>
              <a:buFontTx/>
              <a:buChar char="-"/>
              <a:defRPr/>
            </a:pPr>
            <a:r>
              <a:rPr lang="en-GB" dirty="0" smtClean="0"/>
              <a:t>Physical development</a:t>
            </a:r>
          </a:p>
          <a:p>
            <a:pPr marL="274320" indent="-274320" fontAlgn="auto">
              <a:spcAft>
                <a:spcPts val="0"/>
              </a:spcAft>
              <a:buFontTx/>
              <a:buChar char="-"/>
              <a:defRPr/>
            </a:pPr>
            <a:r>
              <a:rPr lang="en-GB" dirty="0" smtClean="0"/>
              <a:t>Cognitive development</a:t>
            </a:r>
          </a:p>
          <a:p>
            <a:pPr marL="274320" indent="-274320" fontAlgn="auto">
              <a:spcAft>
                <a:spcPts val="0"/>
              </a:spcAft>
              <a:buFontTx/>
              <a:buChar char="-"/>
              <a:defRPr/>
            </a:pPr>
            <a:endParaRPr lang="en-GB" dirty="0" smtClean="0"/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en-GB" dirty="0" smtClean="0"/>
              <a:t>In groups: put the headings and the texts together.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endParaRPr lang="en-GB" dirty="0" smtClean="0"/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en-GB" dirty="0" smtClean="0"/>
              <a:t>In the same groups: each person reads a part of the hand-out, then explain your part to your partner(s).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endParaRPr lang="en-GB" dirty="0" smtClean="0"/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en-GB" dirty="0" smtClean="0"/>
              <a:t>Questions?</a:t>
            </a:r>
            <a:endParaRPr lang="nl-NL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/>
              <a:t>Common problems/Experiences:</a:t>
            </a:r>
            <a:endParaRPr lang="nl-NL" dirty="0"/>
          </a:p>
        </p:txBody>
      </p:sp>
      <p:sp>
        <p:nvSpPr>
          <p:cNvPr id="16386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en-GB" smtClean="0"/>
              <a:t>Write down 1 specific example, to share later and discuss later in the session.</a:t>
            </a:r>
          </a:p>
          <a:p>
            <a:pPr>
              <a:buFont typeface="Wingdings 2" pitchFamily="18" charset="2"/>
              <a:buNone/>
            </a:pPr>
            <a:endParaRPr lang="en-GB" smtClean="0"/>
          </a:p>
          <a:p>
            <a:pPr>
              <a:buFont typeface="Wingdings 2" pitchFamily="18" charset="2"/>
              <a:buNone/>
            </a:pPr>
            <a:r>
              <a:rPr lang="en-GB" smtClean="0"/>
              <a:t>Discuss in pairs what the most common problems are in general in Jovenes classes.</a:t>
            </a:r>
          </a:p>
          <a:p>
            <a:pPr>
              <a:buFont typeface="Wingdings 2" pitchFamily="18" charset="2"/>
              <a:buNone/>
            </a:pPr>
            <a:r>
              <a:rPr lang="en-GB" smtClean="0">
                <a:sym typeface="Wingdings" pitchFamily="2" charset="2"/>
              </a:rPr>
              <a:t>	</a:t>
            </a:r>
            <a:r>
              <a:rPr lang="en-GB" smtClean="0"/>
              <a:t>List of problems on WB</a:t>
            </a:r>
            <a:endParaRPr lang="nl-NL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/>
              <a:t>Common problems/experiences</a:t>
            </a:r>
            <a:endParaRPr lang="nl-NL" dirty="0"/>
          </a:p>
        </p:txBody>
      </p:sp>
      <p:sp>
        <p:nvSpPr>
          <p:cNvPr id="17410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/>
              <a:t>What can we do about negative behaviour?</a:t>
            </a:r>
            <a:endParaRPr lang="nl-NL" dirty="0"/>
          </a:p>
        </p:txBody>
      </p:sp>
      <p:sp>
        <p:nvSpPr>
          <p:cNvPr id="18434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en-GB" u="sng" smtClean="0"/>
              <a:t>Rules and structures:</a:t>
            </a:r>
          </a:p>
          <a:p>
            <a:pPr>
              <a:buFontTx/>
              <a:buChar char="-"/>
            </a:pPr>
            <a:r>
              <a:rPr lang="en-GB" smtClean="0"/>
              <a:t>Have ..... (number) classroom rules posted on the wall and add c _ _ _ _ _ _ _ _ _ _ _ for following/not following them. </a:t>
            </a:r>
          </a:p>
          <a:p>
            <a:pPr>
              <a:buFont typeface="Wingdings 2" pitchFamily="18" charset="2"/>
              <a:buNone/>
            </a:pPr>
            <a:r>
              <a:rPr lang="en-GB" smtClean="0">
                <a:sym typeface="Wingdings" pitchFamily="2" charset="2"/>
              </a:rPr>
              <a:t>	 clear e _ _ _ _ _ _ _ _ _ _ _</a:t>
            </a:r>
          </a:p>
          <a:p>
            <a:pPr>
              <a:buFontTx/>
              <a:buChar char="-"/>
            </a:pPr>
            <a:r>
              <a:rPr lang="en-GB" smtClean="0">
                <a:sym typeface="Wingdings" pitchFamily="2" charset="2"/>
              </a:rPr>
              <a:t>Make sure students u _ _ _ _ _ _ _ _ _ _ what behaviour is and isn’t a _ _ _ _ _ _ _ _ _</a:t>
            </a:r>
          </a:p>
          <a:p>
            <a:pPr>
              <a:buFontTx/>
              <a:buChar char="-"/>
            </a:pPr>
            <a:r>
              <a:rPr lang="en-GB" smtClean="0">
                <a:sym typeface="Wingdings" pitchFamily="2" charset="2"/>
              </a:rPr>
              <a:t>Be c _ _ _ _ _ _ _ _ _ and q _ _ _ _ (as soon as the behaviour starts!) in following the rules.</a:t>
            </a:r>
          </a:p>
          <a:p>
            <a:pPr>
              <a:buFontTx/>
              <a:buChar char="-"/>
            </a:pPr>
            <a:r>
              <a:rPr lang="en-GB" smtClean="0"/>
              <a:t>Use consistent r _ _ _ _ _ _ _ and structure</a:t>
            </a:r>
            <a:endParaRPr lang="nl-NL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/>
              <a:t>What can we do about negative behaviour?</a:t>
            </a:r>
            <a:endParaRPr lang="nl-NL" dirty="0"/>
          </a:p>
        </p:txBody>
      </p:sp>
      <p:sp>
        <p:nvSpPr>
          <p:cNvPr id="19458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en-GB" u="sng" smtClean="0"/>
              <a:t>Rules and structures:</a:t>
            </a:r>
          </a:p>
          <a:p>
            <a:pPr>
              <a:buFontTx/>
              <a:buChar char="-"/>
            </a:pPr>
            <a:r>
              <a:rPr lang="en-GB" smtClean="0"/>
              <a:t>Have 4-5 classroom rules posted on the wall and add consequences for following/not following them. </a:t>
            </a:r>
            <a:r>
              <a:rPr lang="en-GB" smtClean="0">
                <a:sym typeface="Wingdings" pitchFamily="2" charset="2"/>
              </a:rPr>
              <a:t> clear expectations </a:t>
            </a:r>
          </a:p>
          <a:p>
            <a:pPr>
              <a:buFont typeface="Wingdings 2" pitchFamily="18" charset="2"/>
              <a:buNone/>
            </a:pPr>
            <a:r>
              <a:rPr lang="en-GB" smtClean="0">
                <a:sym typeface="Wingdings" pitchFamily="2" charset="2"/>
              </a:rPr>
              <a:t>	 create rules together to get students more involved and more likely to follow them)</a:t>
            </a:r>
          </a:p>
          <a:p>
            <a:pPr>
              <a:buFontTx/>
              <a:buChar char="-"/>
            </a:pPr>
            <a:r>
              <a:rPr lang="en-GB" smtClean="0">
                <a:sym typeface="Wingdings" pitchFamily="2" charset="2"/>
              </a:rPr>
              <a:t>Make sure students understand what behaviour is and isn’t acceptable</a:t>
            </a:r>
          </a:p>
          <a:p>
            <a:pPr>
              <a:buFontTx/>
              <a:buChar char="-"/>
            </a:pPr>
            <a:r>
              <a:rPr lang="en-GB" smtClean="0">
                <a:sym typeface="Wingdings" pitchFamily="2" charset="2"/>
              </a:rPr>
              <a:t>Be consistent and quick (as soon as the behaviour starts!) in following the rules.</a:t>
            </a:r>
          </a:p>
          <a:p>
            <a:pPr>
              <a:buFontTx/>
              <a:buChar char="-"/>
            </a:pPr>
            <a:r>
              <a:rPr lang="en-GB" smtClean="0"/>
              <a:t>Use consistent routines and structure</a:t>
            </a:r>
            <a:endParaRPr lang="nl-NL" smtClean="0"/>
          </a:p>
          <a:p>
            <a:endParaRPr lang="nl-NL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/>
              <a:t>What can we do about negative behaviour?</a:t>
            </a:r>
            <a:endParaRPr lang="nl-NL" dirty="0"/>
          </a:p>
        </p:txBody>
      </p:sp>
      <p:sp>
        <p:nvSpPr>
          <p:cNvPr id="20482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en-GB" u="sng" smtClean="0"/>
              <a:t>Environment:</a:t>
            </a:r>
            <a:endParaRPr lang="nl-NL" smtClean="0"/>
          </a:p>
          <a:p>
            <a:pPr>
              <a:buFontTx/>
              <a:buChar char="-"/>
            </a:pPr>
            <a:r>
              <a:rPr lang="en-GB" smtClean="0"/>
              <a:t>Move  _ _ _ _ _ _   _ _ _   _ _ _ _ _ _ _ _ _ (Teacher’s proximity keeps students focussed)</a:t>
            </a:r>
          </a:p>
          <a:p>
            <a:pPr>
              <a:buFontTx/>
              <a:buChar char="-"/>
            </a:pPr>
            <a:r>
              <a:rPr lang="en-GB" smtClean="0"/>
              <a:t>Try different  _ _ _ _ _ _ _  arrangements</a:t>
            </a:r>
          </a:p>
          <a:p>
            <a:pPr>
              <a:buFontTx/>
              <a:buChar char="-"/>
            </a:pPr>
            <a:r>
              <a:rPr lang="en-GB" smtClean="0"/>
              <a:t>Move  _ _ _ _ _ _ _ _ _ _  students  _ _ _ _ from the group</a:t>
            </a:r>
          </a:p>
          <a:p>
            <a:pPr>
              <a:buFont typeface="Wingdings 2" pitchFamily="18" charset="2"/>
              <a:buNone/>
            </a:pPr>
            <a:endParaRPr lang="en-GB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/>
              <a:t>What can we do about negative behaviour?</a:t>
            </a:r>
            <a:endParaRPr lang="nl-NL" dirty="0"/>
          </a:p>
        </p:txBody>
      </p:sp>
      <p:sp>
        <p:nvSpPr>
          <p:cNvPr id="21506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en-GB" u="sng" smtClean="0"/>
              <a:t>Environment:</a:t>
            </a:r>
            <a:endParaRPr lang="nl-NL" smtClean="0"/>
          </a:p>
          <a:p>
            <a:pPr>
              <a:buFontTx/>
              <a:buChar char="-"/>
            </a:pPr>
            <a:r>
              <a:rPr lang="en-GB" smtClean="0"/>
              <a:t>Move around the classroom (Teacher’s proximity keeps students focussed)</a:t>
            </a:r>
          </a:p>
          <a:p>
            <a:pPr>
              <a:buFontTx/>
              <a:buChar char="-"/>
            </a:pPr>
            <a:r>
              <a:rPr lang="en-GB" smtClean="0"/>
              <a:t>Try different seating arrangements</a:t>
            </a:r>
          </a:p>
          <a:p>
            <a:pPr>
              <a:buFontTx/>
              <a:buChar char="-"/>
            </a:pPr>
            <a:r>
              <a:rPr lang="en-GB" smtClean="0"/>
              <a:t>Move disruptive students away from the group</a:t>
            </a:r>
          </a:p>
          <a:p>
            <a:endParaRPr lang="nl-NL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vervloed">
  <a:themeElements>
    <a:clrScheme name="Overvloed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vervloed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vervloed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vervloed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83</TotalTime>
  <Words>486</Words>
  <Application>Microsoft Office PowerPoint</Application>
  <PresentationFormat>Presentación en pantalla (4:3)</PresentationFormat>
  <Paragraphs>72</Paragraphs>
  <Slides>16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Plantilla de diseño</vt:lpstr>
      </vt:variant>
      <vt:variant>
        <vt:i4>5</vt:i4>
      </vt:variant>
      <vt:variant>
        <vt:lpstr>Títulos de diapositiva</vt:lpstr>
      </vt:variant>
      <vt:variant>
        <vt:i4>16</vt:i4>
      </vt:variant>
    </vt:vector>
  </HeadingPairs>
  <TitlesOfParts>
    <vt:vector size="26" baseType="lpstr">
      <vt:lpstr>Trebuchet MS</vt:lpstr>
      <vt:lpstr>Arial</vt:lpstr>
      <vt:lpstr>Wingdings 2</vt:lpstr>
      <vt:lpstr>Wingdings</vt:lpstr>
      <vt:lpstr>Calibri</vt:lpstr>
      <vt:lpstr>Overvloed</vt:lpstr>
      <vt:lpstr>Overvloed</vt:lpstr>
      <vt:lpstr>Overvloed</vt:lpstr>
      <vt:lpstr>Overvloed</vt:lpstr>
      <vt:lpstr>Overvloed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Understanding Teenagers</dc:title>
  <dc:creator>Schattefor</dc:creator>
  <cp:lastModifiedBy>BRoberts</cp:lastModifiedBy>
  <cp:revision>12</cp:revision>
  <dcterms:created xsi:type="dcterms:W3CDTF">2011-05-24T10:14:24Z</dcterms:created>
  <dcterms:modified xsi:type="dcterms:W3CDTF">2011-06-13T18:55:38Z</dcterms:modified>
</cp:coreProperties>
</file>